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61" r:id="rId6"/>
    <p:sldId id="259" r:id="rId7"/>
    <p:sldId id="263" r:id="rId8"/>
    <p:sldId id="264" r:id="rId9"/>
    <p:sldId id="260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47" autoAdjust="0"/>
    <p:restoredTop sz="94662" autoAdjust="0"/>
  </p:normalViewPr>
  <p:slideViewPr>
    <p:cSldViewPr>
      <p:cViewPr varScale="1">
        <p:scale>
          <a:sx n="66" d="100"/>
          <a:sy n="66" d="100"/>
        </p:scale>
        <p:origin x="-72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3AAB1-2778-43D7-8BA2-9041CB7C70E2}" type="datetimeFigureOut">
              <a:rPr lang="ru-RU" smtClean="0"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B699F-CBB6-4538-A269-F0C13CAE0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8787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3AAB1-2778-43D7-8BA2-9041CB7C70E2}" type="datetimeFigureOut">
              <a:rPr lang="ru-RU" smtClean="0"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B699F-CBB6-4538-A269-F0C13CAE0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0974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3AAB1-2778-43D7-8BA2-9041CB7C70E2}" type="datetimeFigureOut">
              <a:rPr lang="ru-RU" smtClean="0"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B699F-CBB6-4538-A269-F0C13CAE0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8005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3AAB1-2778-43D7-8BA2-9041CB7C70E2}" type="datetimeFigureOut">
              <a:rPr lang="ru-RU" smtClean="0"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B699F-CBB6-4538-A269-F0C13CAE0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271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3AAB1-2778-43D7-8BA2-9041CB7C70E2}" type="datetimeFigureOut">
              <a:rPr lang="ru-RU" smtClean="0"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B699F-CBB6-4538-A269-F0C13CAE0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0929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3AAB1-2778-43D7-8BA2-9041CB7C70E2}" type="datetimeFigureOut">
              <a:rPr lang="ru-RU" smtClean="0"/>
              <a:t>20.03.2023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B699F-CBB6-4538-A269-F0C13CAE0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5364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3AAB1-2778-43D7-8BA2-9041CB7C70E2}" type="datetimeFigureOut">
              <a:rPr lang="ru-RU" smtClean="0"/>
              <a:t>20.03.2023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B699F-CBB6-4538-A269-F0C13CAE0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7549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3AAB1-2778-43D7-8BA2-9041CB7C70E2}" type="datetimeFigureOut">
              <a:rPr lang="ru-RU" smtClean="0"/>
              <a:t>20.03.2023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B699F-CBB6-4538-A269-F0C13CAE0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0653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3AAB1-2778-43D7-8BA2-9041CB7C70E2}" type="datetimeFigureOut">
              <a:rPr lang="ru-RU" smtClean="0"/>
              <a:t>20.03.2023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B699F-CBB6-4538-A269-F0C13CAE0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8817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3AAB1-2778-43D7-8BA2-9041CB7C70E2}" type="datetimeFigureOut">
              <a:rPr lang="ru-RU" smtClean="0"/>
              <a:t>20.03.2023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B699F-CBB6-4538-A269-F0C13CAE0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1283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3AAB1-2778-43D7-8BA2-9041CB7C70E2}" type="datetimeFigureOut">
              <a:rPr lang="ru-RU" smtClean="0"/>
              <a:t>20.03.2023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B699F-CBB6-4538-A269-F0C13CAE0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7523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73AAB1-2778-43D7-8BA2-9041CB7C70E2}" type="datetimeFigureOut">
              <a:rPr lang="ru-RU" smtClean="0"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DB699F-CBB6-4538-A269-F0C13CAE0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0871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3600450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Универсальный инструмент в развитии речи дошкольника: мячики Су-</a:t>
            </a:r>
            <a:r>
              <a:rPr lang="ru-RU" b="1" dirty="0" err="1">
                <a:solidFill>
                  <a:schemeClr val="bg1"/>
                </a:solidFill>
              </a:rPr>
              <a:t>Джок</a:t>
            </a:r>
            <a:r>
              <a:rPr lang="ru-RU" b="1" dirty="0">
                <a:solidFill>
                  <a:schemeClr val="bg1"/>
                </a:solidFill>
              </a:rPr>
              <a:t>  + </a:t>
            </a:r>
            <a:r>
              <a:rPr lang="ru-RU" b="1" dirty="0" err="1">
                <a:solidFill>
                  <a:schemeClr val="bg1"/>
                </a:solidFill>
              </a:rPr>
              <a:t>нейрогимнастика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 smtClean="0">
                <a:solidFill>
                  <a:schemeClr val="tx1"/>
                </a:solidFill>
              </a:rPr>
              <a:t>Выполнила </a:t>
            </a:r>
          </a:p>
          <a:p>
            <a:pPr algn="r"/>
            <a:r>
              <a:rPr lang="ru-RU" dirty="0" smtClean="0">
                <a:solidFill>
                  <a:schemeClr val="tx1"/>
                </a:solidFill>
              </a:rPr>
              <a:t>учитель – логопед  Литвин Д.Е.</a:t>
            </a:r>
          </a:p>
          <a:p>
            <a:pPr algn="r"/>
            <a:r>
              <a:rPr lang="ru-RU" dirty="0" smtClean="0">
                <a:solidFill>
                  <a:schemeClr val="tx1"/>
                </a:solidFill>
              </a:rPr>
              <a:t>МБДОУ№</a:t>
            </a:r>
            <a:r>
              <a:rPr lang="ru-RU" dirty="0" smtClean="0">
                <a:solidFill>
                  <a:schemeClr val="tx1"/>
                </a:solidFill>
              </a:rPr>
              <a:t>283СП</a:t>
            </a:r>
            <a:endParaRPr lang="ru-RU" dirty="0" smtClean="0">
              <a:solidFill>
                <a:schemeClr val="tx1"/>
              </a:solidFill>
            </a:endParaRPr>
          </a:p>
          <a:p>
            <a:pPr algn="r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377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Мяч-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/>
              <a:t>это </a:t>
            </a:r>
            <a:r>
              <a:rPr lang="ru-RU" dirty="0"/>
              <a:t>шар, идеальная космическая форма, самая совершенная геометрическая фигура, не имеющая ни начала, ни конца. Никакое тело другой формы не имеет большей поверхности соприкосновения с ладонью, что дает полноту ощущения формы. </a:t>
            </a:r>
          </a:p>
        </p:txBody>
      </p:sp>
    </p:spTree>
    <p:extLst>
      <p:ext uri="{BB962C8B-B14F-4D97-AF65-F5344CB8AC3E}">
        <p14:creationId xmlns:p14="http://schemas.microsoft.com/office/powerpoint/2010/main" val="3645716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i="1" dirty="0" smtClean="0"/>
              <a:t/>
            </a:r>
            <a:br>
              <a:rPr lang="ru-RU" sz="2800" b="1" i="1" dirty="0" smtClean="0"/>
            </a:br>
            <a:r>
              <a:rPr lang="ru-RU" sz="2800" b="1" i="1" dirty="0" smtClean="0"/>
              <a:t>Метод </a:t>
            </a:r>
            <a:r>
              <a:rPr lang="ru-RU" sz="2800" b="1" i="1" dirty="0"/>
              <a:t>Су-</a:t>
            </a:r>
            <a:r>
              <a:rPr lang="ru-RU" sz="2800" b="1" i="1" dirty="0" err="1"/>
              <a:t>Джок</a:t>
            </a:r>
            <a:r>
              <a:rPr lang="ru-RU" sz="2800" b="1" i="1" dirty="0"/>
              <a:t> – это современное направление, которое объединяет древние знания восточной и последние достижения европейской медицины</a:t>
            </a:r>
            <a:r>
              <a:rPr lang="ru-RU" sz="2800" dirty="0"/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Создатель </a:t>
            </a:r>
            <a:r>
              <a:rPr lang="ru-RU" dirty="0"/>
              <a:t>метода Су-</a:t>
            </a:r>
            <a:r>
              <a:rPr lang="ru-RU" dirty="0" err="1"/>
              <a:t>Джок</a:t>
            </a:r>
            <a:r>
              <a:rPr lang="ru-RU" dirty="0"/>
              <a:t> терапии – корейский профессор, врач Пак </a:t>
            </a:r>
            <a:r>
              <a:rPr lang="ru-RU" dirty="0" err="1"/>
              <a:t>Дже</a:t>
            </a:r>
            <a:r>
              <a:rPr lang="ru-RU" dirty="0"/>
              <a:t> </a:t>
            </a:r>
            <a:r>
              <a:rPr lang="ru-RU" dirty="0" err="1"/>
              <a:t>Ву</a:t>
            </a:r>
            <a:r>
              <a:rPr lang="ru-RU" dirty="0"/>
              <a:t>. Он более 30 лет потратил на разработку данного метода. Этот метод основан на том, что каждому органу человеческого тела соответствуют биоактивные точки, расположенные на кистях и стопах.</a:t>
            </a:r>
          </a:p>
          <a:p>
            <a:pPr marL="0" indent="0" algn="ctr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622871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/>
              <a:t>В переводе с корейского языка «Су» - кисть, «</a:t>
            </a:r>
            <a:r>
              <a:rPr lang="ru-RU" sz="3200" b="1" dirty="0" err="1" smtClean="0"/>
              <a:t>Джок</a:t>
            </a:r>
            <a:r>
              <a:rPr lang="ru-RU" sz="3200" b="1" dirty="0" smtClean="0"/>
              <a:t>» - стопа.</a:t>
            </a:r>
            <a:endParaRPr lang="ru-RU" sz="3200" b="1" dirty="0"/>
          </a:p>
        </p:txBody>
      </p:sp>
      <p:pic>
        <p:nvPicPr>
          <p:cNvPr id="205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556792"/>
            <a:ext cx="8424936" cy="4968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9845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u="sng" dirty="0" smtClean="0"/>
              <a:t>Использование Су – </a:t>
            </a:r>
            <a:r>
              <a:rPr lang="ru-RU" u="sng" dirty="0" err="1" smtClean="0"/>
              <a:t>Джок</a:t>
            </a:r>
            <a:r>
              <a:rPr lang="ru-RU" u="sng" dirty="0" smtClean="0"/>
              <a:t> шаров при</a:t>
            </a:r>
            <a:r>
              <a:rPr lang="ru-RU" dirty="0" smtClean="0"/>
              <a:t> </a:t>
            </a:r>
            <a:r>
              <a:rPr lang="ru-RU" u="sng" dirty="0" smtClean="0"/>
              <a:t>совершенствовании лексико-грамматических категорий.</a:t>
            </a:r>
            <a:endParaRPr lang="ru-RU" dirty="0" smtClean="0"/>
          </a:p>
          <a:p>
            <a:r>
              <a:rPr lang="ru-RU" dirty="0" smtClean="0"/>
              <a:t>Упражнение «Один-много». Педагог катит «чудо-шарик» по столу ребенку, называя предмет в единственном числе. Ребенок, поймав ладонью шарик, откатывает его назад, называя существительные во множественном числе.</a:t>
            </a:r>
          </a:p>
          <a:p>
            <a:r>
              <a:rPr lang="ru-RU" dirty="0" smtClean="0"/>
              <a:t>Аналогично провожу упражнения «Назови ласково», «Скажи наоборот», «Я знаю 5 предметов.» и т. д.</a:t>
            </a:r>
          </a:p>
          <a:p>
            <a:r>
              <a:rPr lang="ru-RU" dirty="0" smtClean="0"/>
              <a:t>«Ловко с шариком играем и предлоги называем».</a:t>
            </a:r>
          </a:p>
          <a:p>
            <a:r>
              <a:rPr lang="ru-RU" dirty="0" smtClean="0"/>
              <a:t>На столе коробка, по инструкции логопеда ребенок кладет шарики соответственно: красный шарик - в коробку; синий – под коробку; зеленый – около коробки; Затем наоборот, ребенок должен описать действие взрослого.</a:t>
            </a:r>
          </a:p>
        </p:txBody>
      </p:sp>
    </p:spTree>
    <p:extLst>
      <p:ext uri="{BB962C8B-B14F-4D97-AF65-F5344CB8AC3E}">
        <p14:creationId xmlns:p14="http://schemas.microsoft.com/office/powerpoint/2010/main" val="67377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i="1" dirty="0" smtClean="0"/>
              <a:t/>
            </a:r>
            <a:br>
              <a:rPr lang="ru-RU" sz="2400" i="1" dirty="0" smtClean="0"/>
            </a:br>
            <a:r>
              <a:rPr lang="ru-RU" sz="2400" i="1" dirty="0"/>
              <a:t/>
            </a:r>
            <a:br>
              <a:rPr lang="ru-RU" sz="2400" i="1" dirty="0"/>
            </a:br>
            <a:r>
              <a:rPr lang="ru-RU" sz="2400" i="1" dirty="0" smtClean="0"/>
              <a:t/>
            </a:r>
            <a:br>
              <a:rPr lang="ru-RU" sz="2400" i="1" dirty="0" smtClean="0"/>
            </a:br>
            <a:r>
              <a:rPr lang="ru-RU" sz="2400" i="1" dirty="0" err="1" smtClean="0"/>
              <a:t>Нейрогимнастика</a:t>
            </a:r>
            <a:r>
              <a:rPr lang="ru-RU" sz="2400" i="1" dirty="0" smtClean="0"/>
              <a:t> </a:t>
            </a:r>
            <a:r>
              <a:rPr lang="ru-RU" sz="2400" i="1" dirty="0"/>
              <a:t>— это универсальная система упражнений, она эффективна и для детей, и для взрослых в любом возрасте. Но особенно актуально применение </a:t>
            </a:r>
            <a:r>
              <a:rPr lang="ru-RU" sz="2400" i="1" dirty="0" err="1"/>
              <a:t>кинезиологических</a:t>
            </a:r>
            <a:r>
              <a:rPr lang="ru-RU" sz="2400" i="1" dirty="0"/>
              <a:t> </a:t>
            </a:r>
            <a:r>
              <a:rPr lang="ru-RU" sz="2400" i="1" dirty="0" smtClean="0"/>
              <a:t> упражнений </a:t>
            </a:r>
            <a:r>
              <a:rPr lang="ru-RU" sz="2400" i="1" dirty="0"/>
              <a:t>у детей с проблемами в развитии.</a:t>
            </a:r>
            <a:br>
              <a:rPr lang="ru-RU" sz="2400" i="1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 </a:t>
            </a:r>
            <a:r>
              <a:rPr lang="ru-RU" dirty="0">
                <a:solidFill>
                  <a:schemeClr val="bg1"/>
                </a:solidFill>
              </a:rPr>
              <a:t>Упражнения, улучшающие возможности приема и переработки информации движения перекрестного характера, направленные на развитие мозолистого тела головного мозга.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7662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sz="3600" b="1" u="sng" dirty="0" err="1"/>
              <a:t>Нейрогимнастика</a:t>
            </a:r>
            <a:r>
              <a:rPr lang="ru-RU" sz="3600" b="1" u="sng" dirty="0"/>
              <a:t> в работе с детьми:</a:t>
            </a:r>
            <a:r>
              <a:rPr lang="ru-RU" b="1" u="sng" dirty="0"/>
              <a:t/>
            </a:r>
            <a:br>
              <a:rPr lang="ru-RU" b="1" u="sng" dirty="0"/>
            </a:br>
            <a:endParaRPr lang="ru-RU" b="1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способствуют </a:t>
            </a:r>
            <a:r>
              <a:rPr lang="ru-RU" dirty="0"/>
              <a:t>развитию процессов внимания, памяти, пространственных представлений, мелкой и крупной моторики, моторной ловкости;</a:t>
            </a:r>
          </a:p>
          <a:p>
            <a:r>
              <a:rPr lang="ru-RU" dirty="0"/>
              <a:t>межполушарного взаимодействия,</a:t>
            </a:r>
          </a:p>
          <a:p>
            <a:pPr lvl="0"/>
            <a:r>
              <a:rPr lang="ru-RU" dirty="0"/>
              <a:t>развивают устойчивость переключаемость внимания с одного действия на другое, произвольную </a:t>
            </a:r>
            <a:r>
              <a:rPr lang="ru-RU" dirty="0" err="1"/>
              <a:t>саморегуляцию</a:t>
            </a:r>
            <a:r>
              <a:rPr lang="ru-RU" dirty="0"/>
              <a:t>;</a:t>
            </a:r>
          </a:p>
          <a:p>
            <a:pPr lvl="0"/>
            <a:r>
              <a:rPr lang="ru-RU" dirty="0"/>
              <a:t>оптимизируют коммуникативные умения, учат устанавливать и поддерживать продуктивные взаимоотношения со сверстниками и взрослыми, соотносить собственные действия с действиями партнёра.</a:t>
            </a:r>
          </a:p>
          <a:p>
            <a:pPr lvl="0"/>
            <a:r>
              <a:rPr lang="ru-RU" dirty="0"/>
              <a:t>развивают уверенность в себе и своих силах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3896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u="sng" dirty="0"/>
              <a:t>Использование Су – </a:t>
            </a:r>
            <a:r>
              <a:rPr lang="ru-RU" sz="3200" b="1" u="sng" dirty="0" err="1"/>
              <a:t>Джок</a:t>
            </a:r>
            <a:r>
              <a:rPr lang="ru-RU" sz="3200" b="1" u="sng" dirty="0"/>
              <a:t> шаров </a:t>
            </a:r>
            <a:r>
              <a:rPr lang="ru-RU" sz="3200" b="1" u="sng" dirty="0" smtClean="0"/>
              <a:t>и </a:t>
            </a:r>
            <a:r>
              <a:rPr lang="ru-RU" sz="3200" b="1" u="sng" dirty="0" err="1" smtClean="0"/>
              <a:t>нейрогимнастики</a:t>
            </a:r>
            <a:r>
              <a:rPr lang="ru-RU" sz="3200" b="1" u="sng" dirty="0" smtClean="0"/>
              <a:t> для автоматизации звуков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628800"/>
            <a:ext cx="8229600" cy="4525963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- «Сортировка» Если услышишь гласный звук — клади красный мяч в правую корзинку, если услышишь согласный звук — клади синий мяч в левую корзинку. </a:t>
            </a:r>
          </a:p>
          <a:p>
            <a:r>
              <a:rPr lang="ru-RU" dirty="0"/>
              <a:t>- «Чья картинка?». Из песочницы  ребёнок достаёт по одной картинке и кладёт к определённому символу звука. Например: если в слове есть звук [Л]- кладём правой рукой, если в слове звук [Р]- кладём левой рукой. </a:t>
            </a:r>
          </a:p>
          <a:p>
            <a:r>
              <a:rPr lang="ru-RU" dirty="0"/>
              <a:t> - «Волшебная песочница» Автоматизация звука в прямых и обратных слогах. Ребёнок, произнося слоги, проводит дорожку левой рукой в обратных слогах, правой рукой в прямых слогах.</a:t>
            </a:r>
          </a:p>
          <a:p>
            <a:r>
              <a:rPr lang="ru-RU" dirty="0"/>
              <a:t>  - «Скажи и покажи». Ребёнок поочерёдно повторяет слова, изображённые на картинках, выполняя соответствующие движения руками. Используется для автоматизации или дифференциации различных звуков. </a:t>
            </a:r>
          </a:p>
          <a:p>
            <a:r>
              <a:rPr lang="ru-RU" dirty="0"/>
              <a:t>- «Волшебная песочница» Автоматизация звука в прямых и обратных слогах. Ребёнок, произнося слоги, проводит дорожку левой рукой в обратных слогах, правой рукой в прямых слогах.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56419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dirty="0"/>
              <a:t>Регулярное выполнение </a:t>
            </a:r>
            <a:r>
              <a:rPr lang="ru-RU" dirty="0" err="1" smtClean="0"/>
              <a:t>кнезиологических</a:t>
            </a:r>
            <a:r>
              <a:rPr lang="ru-RU" dirty="0" smtClean="0"/>
              <a:t> упражнение с Су – </a:t>
            </a:r>
            <a:r>
              <a:rPr lang="ru-RU" dirty="0" err="1" smtClean="0"/>
              <a:t>Джок</a:t>
            </a:r>
            <a:r>
              <a:rPr lang="ru-RU" dirty="0" smtClean="0"/>
              <a:t> </a:t>
            </a:r>
            <a:r>
              <a:rPr lang="ru-RU" b="1" dirty="0" smtClean="0"/>
              <a:t>мячами </a:t>
            </a:r>
            <a:r>
              <a:rPr lang="ru-RU" dirty="0"/>
              <a:t>способствует активизации межполушарного взаимодействия, улучшает работу полушарий головного мозга, способствует эмоциональному настрою, снижает утомляемость на занятиях, улучшает самоконтроль, а в свою очередь происходит коррекция недостатков речевого развития дошкольников. </a:t>
            </a:r>
          </a:p>
          <a:p>
            <a:pPr marL="0" indent="0" algn="ctr">
              <a:buNone/>
            </a:pPr>
            <a:r>
              <a:rPr lang="ru-RU" dirty="0"/>
              <a:t>Их можно использовать логопедам на своих занятиях для развития фонематического слуха, отработки слоговой структуры, автоматизации звуков и прочих этапов логопедической работы.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80188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438</Words>
  <Application>Microsoft Office PowerPoint</Application>
  <PresentationFormat>Экран (4:3)</PresentationFormat>
  <Paragraphs>31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Универсальный инструмент в развитии речи дошкольника: мячики Су-Джок  + нейрогимнастика</vt:lpstr>
      <vt:lpstr>Мяч-</vt:lpstr>
      <vt:lpstr> Метод Су-Джок – это современное направление, которое объединяет древние знания восточной и последние достижения европейской медицины.</vt:lpstr>
      <vt:lpstr>В переводе с корейского языка «Су» - кисть, «Джок» - стопа.</vt:lpstr>
      <vt:lpstr>Презентация PowerPoint</vt:lpstr>
      <vt:lpstr>   Нейрогимнастика — это универсальная система упражнений, она эффективна и для детей, и для взрослых в любом возрасте. Но особенно актуально применение кинезиологических  упражнений у детей с проблемами в развитии. </vt:lpstr>
      <vt:lpstr>Нейрогимнастика в работе с детьми: </vt:lpstr>
      <vt:lpstr>Использование Су – Джок шаров и нейрогимнастики для автоматизации звуков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Универсальный инструмент в развитии речи дошкольника: мячики Су-Джок  + нейрогимнастика</dc:title>
  <dc:creator>Алексей Литвин</dc:creator>
  <cp:lastModifiedBy>Алексей Литвин</cp:lastModifiedBy>
  <cp:revision>9</cp:revision>
  <dcterms:created xsi:type="dcterms:W3CDTF">2023-03-15T08:55:47Z</dcterms:created>
  <dcterms:modified xsi:type="dcterms:W3CDTF">2023-03-20T09:32:50Z</dcterms:modified>
</cp:coreProperties>
</file>